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13" r:id="rId6"/>
    <p:sldId id="330" r:id="rId7"/>
    <p:sldId id="331" r:id="rId8"/>
    <p:sldId id="314" r:id="rId9"/>
    <p:sldId id="316" r:id="rId10"/>
    <p:sldId id="317" r:id="rId11"/>
    <p:sldId id="318" r:id="rId12"/>
    <p:sldId id="319" r:id="rId13"/>
    <p:sldId id="321" r:id="rId14"/>
    <p:sldId id="320" r:id="rId15"/>
    <p:sldId id="322" r:id="rId16"/>
    <p:sldId id="323" r:id="rId17"/>
    <p:sldId id="324" r:id="rId18"/>
    <p:sldId id="261" r:id="rId19"/>
    <p:sldId id="338" r:id="rId20"/>
    <p:sldId id="325" r:id="rId21"/>
    <p:sldId id="337" r:id="rId22"/>
    <p:sldId id="326" r:id="rId23"/>
    <p:sldId id="327" r:id="rId24"/>
    <p:sldId id="332" r:id="rId25"/>
    <p:sldId id="333" r:id="rId26"/>
    <p:sldId id="335" r:id="rId27"/>
    <p:sldId id="336" r:id="rId28"/>
    <p:sldId id="339" r:id="rId29"/>
    <p:sldId id="328" r:id="rId30"/>
    <p:sldId id="329" r:id="rId3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04040"/>
    <a:srgbClr val="7E9D39"/>
    <a:srgbClr val="F37021"/>
    <a:srgbClr val="70A1A1"/>
    <a:srgbClr val="C9282D"/>
    <a:srgbClr val="E5A821"/>
    <a:srgbClr val="70A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39673988119921E-2"/>
          <c:y val="0.17968117405751835"/>
          <c:w val="0.68653374468542305"/>
          <c:h val="0.8053249044582016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B6F-4FB4-BB1E-700153C73A7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3B6F-4FB4-BB1E-700153C73A7B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3B6F-4FB4-BB1E-700153C73A7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B6F-4FB4-BB1E-700153C73A7B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3B6F-4FB4-BB1E-700153C73A7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B6F-4FB4-BB1E-700153C73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Leelawadee UI" panose="020B0502040204020203" pitchFamily="34" charset="-34"/>
                    <a:cs typeface="Leelawadee UI" panose="020B05020402040202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Plan1!$C$8:$C$13</c:f>
              <c:strCache>
                <c:ptCount val="6"/>
                <c:pt idx="0">
                  <c:v>20 a 29</c:v>
                </c:pt>
                <c:pt idx="1">
                  <c:v>30 a 39</c:v>
                </c:pt>
                <c:pt idx="2">
                  <c:v>40 a 49</c:v>
                </c:pt>
                <c:pt idx="3">
                  <c:v>50 a 59</c:v>
                </c:pt>
                <c:pt idx="4">
                  <c:v>60 a 69</c:v>
                </c:pt>
                <c:pt idx="5">
                  <c:v>70+</c:v>
                </c:pt>
              </c:strCache>
            </c:strRef>
          </c:cat>
          <c:val>
            <c:numRef>
              <c:f>Plan1!$D$8:$D$13</c:f>
              <c:numCache>
                <c:formatCode>General</c:formatCode>
                <c:ptCount val="6"/>
                <c:pt idx="0">
                  <c:v>9</c:v>
                </c:pt>
                <c:pt idx="1">
                  <c:v>22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6F-4FB4-BB1E-700153C7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 b="1">
              <a:latin typeface="Leelawadee UI" panose="020B0502040204020203" pitchFamily="34" charset="-34"/>
              <a:cs typeface="Leelawadee UI" panose="020B0502040204020203" pitchFamily="34" charset="-34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DE975407-D53A-42D8-9636-46844844F80D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4" y="4714839"/>
            <a:ext cx="5437827" cy="4467931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815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0C8F40A-EFD1-4B16-A1F0-161A7246D92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8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F40A-EFD1-4B16-A1F0-161A7246D92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1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F40A-EFD1-4B16-A1F0-161A7246D92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1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AE2D-511C-4FC6-B5B9-66CE336E571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84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6FF7-9A50-4518-8372-19EA7A5582C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36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3A8A-AB23-4EEF-BD6F-D7857816405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097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1D3C-57FF-4FDF-A2BA-7965603DA12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789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BE4F-CE5A-4758-B586-89ED2C1FB34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72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C221-7985-4C92-BFF0-E79F8044AB9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83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D5E6-AE6B-45BD-9930-7CDC375BEF6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823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10F1-34BE-41E2-A20C-558FA0A0A75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5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2EF-1C33-46F6-9531-B8BDBE29BE3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661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176AF-4746-47A3-B291-3E83B12772B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8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1D78-85E2-4A38-A29F-3B4B4E01B18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34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28DC093F-8175-4D06-87F0-2CFE1CE84A5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5976" y="4797152"/>
            <a:ext cx="4137149" cy="1440160"/>
          </a:xfrm>
        </p:spPr>
        <p:txBody>
          <a:bodyPr/>
          <a:lstStyle/>
          <a:p>
            <a:pPr eaLnBrk="1" hangingPunct="1"/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Breves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Comentarios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 sobre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Cuestiones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 Climáticas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  <a:ea typeface="ＭＳ Ｐゴシック" pitchFamily="34" charset="-128"/>
              </a:rPr>
              <a:t> Brasil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643388" y="5949205"/>
            <a:ext cx="35290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chemeClr val="bg1"/>
                </a:solidFill>
                <a:latin typeface="Leelawadee" pitchFamily="34" charset="-34"/>
              </a:rPr>
              <a:t>Maria da Gloria Faria</a:t>
            </a:r>
            <a:br>
              <a:rPr lang="pt-BR" altLang="pt-BR" sz="1500" b="1" dirty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1500" dirty="0">
                <a:solidFill>
                  <a:schemeClr val="bg1"/>
                </a:solidFill>
                <a:latin typeface="Leelawadee" pitchFamily="34" charset="-34"/>
              </a:rPr>
              <a:t>Consultora Jurídica de CNseg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08376" y="2996952"/>
            <a:ext cx="413714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pt-BR" sz="2100" b="1" kern="0" dirty="0">
                <a:solidFill>
                  <a:schemeClr val="tx1"/>
                </a:solidFill>
                <a:latin typeface="Leelawadee" pitchFamily="34" charset="-34"/>
                <a:ea typeface="ＭＳ Ｐゴシック" pitchFamily="34" charset="-128"/>
              </a:rPr>
              <a:t>13th meeting AIDA Climate Change Working Party</a:t>
            </a:r>
          </a:p>
          <a:p>
            <a:pPr eaLnBrk="1" hangingPunct="1"/>
            <a:r>
              <a:rPr lang="en-US" altLang="pt-BR" sz="2100" b="1" kern="0" dirty="0">
                <a:solidFill>
                  <a:schemeClr val="tx1"/>
                </a:solidFill>
                <a:latin typeface="Leelawadee" pitchFamily="34" charset="-34"/>
                <a:ea typeface="ＭＳ Ｐゴシック" pitchFamily="34" charset="-128"/>
              </a:rPr>
              <a:t>LIMA – PERU</a:t>
            </a:r>
          </a:p>
          <a:p>
            <a:pPr eaLnBrk="1" hangingPunct="1"/>
            <a:r>
              <a:rPr lang="en-US" altLang="pt-BR" sz="2100" b="1" kern="0" dirty="0">
                <a:solidFill>
                  <a:schemeClr val="tx1"/>
                </a:solidFill>
                <a:latin typeface="Leelawadee" pitchFamily="34" charset="-34"/>
                <a:ea typeface="ＭＳ Ｐゴシック" pitchFamily="34" charset="-128"/>
              </a:rPr>
              <a:t>Tuesday 4 October 2016</a:t>
            </a:r>
            <a:endParaRPr lang="pt-BR" altLang="pt-BR" sz="2100" b="1" kern="0" dirty="0">
              <a:solidFill>
                <a:schemeClr val="tx1"/>
              </a:solidFill>
              <a:latin typeface="Leelawadee" pitchFamily="34" charset="-34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00403" y="1484313"/>
            <a:ext cx="7071997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primera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pregunta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franjas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más de 40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Alteraciones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sobre todo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enfermedades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dermatológicas por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radiación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solar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agua</a:t>
            </a:r>
          </a:p>
          <a:p>
            <a:pPr marL="457200" indent="-457200" algn="just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Necesidad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mudarse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debido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inundaciones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crecida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del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nivel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del mar</a:t>
            </a:r>
          </a:p>
          <a:p>
            <a:pPr marL="342900" indent="-342900" algn="just"/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/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28050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primera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pregunta 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entrevistados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jóvenes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(de 20 a 29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) no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demostraron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gran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preocupación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climáticos. Sus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muchas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veces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cuenta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una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actitud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negadora.</a:t>
            </a:r>
          </a:p>
          <a:p>
            <a:pPr marL="342900" indent="-342900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6322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primera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pregunta 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entrevistados de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dos franjas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etarias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superiores (50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más) se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preocupan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bastante por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factores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negativos sobre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agua y alimentos y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agravamiento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crisis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energética.</a:t>
            </a:r>
          </a:p>
          <a:p>
            <a:pPr marL="342900" indent="-342900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5296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683568" y="928688"/>
            <a:ext cx="8064896" cy="487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just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Curiosidades de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segunda pregunta: </a:t>
            </a:r>
          </a:p>
          <a:p>
            <a:pPr lvl="0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160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20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– 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¿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Cuál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será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impacto de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climáticos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Brasil?</a:t>
            </a:r>
          </a:p>
          <a:p>
            <a:pPr lvl="0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lvl="0" algn="just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franja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superior a 50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fueron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complejas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</a:t>
            </a:r>
          </a:p>
          <a:p>
            <a:pPr lvl="0" defTabSz="914400" eaLnBrk="1" hangingPunct="1">
              <a:spcBef>
                <a:spcPct val="0"/>
              </a:spcBef>
              <a:buNone/>
              <a:tabLst/>
            </a:pPr>
            <a:endParaRPr lang="pt-BR" altLang="pt-BR" sz="1800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 algn="just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“Brasil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podrá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ser un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gran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catalizador de políticas públicas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enfrentamiento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impactos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climáticos,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producción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alimentos y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manejo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recursos hídricos” (MARCO BARROS, economista,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Director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General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Ejecutivo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CNseg)</a:t>
            </a:r>
          </a:p>
          <a:p>
            <a:pPr lvl="0" algn="just" defTabSz="914400" eaLnBrk="1" hangingPunct="1">
              <a:spcBef>
                <a:spcPct val="0"/>
              </a:spcBef>
              <a:buNone/>
              <a:tabLst/>
            </a:pPr>
            <a:endParaRPr lang="pt-BR" altLang="pt-BR" sz="1800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 algn="just" defTabSz="914400" eaLnBrk="1" hangingPunct="1">
              <a:spcBef>
                <a:spcPct val="0"/>
              </a:spcBef>
              <a:buNone/>
              <a:tabLst/>
            </a:pP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“Seguramente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matriz energética brasileira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tendrá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que ser repensada y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reproyectada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función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mitigación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impactos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principales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fuentes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energía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como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biomasa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hídrica, eólica, etc.” (SERGIO P. MOTTA, </a:t>
            </a:r>
            <a:r>
              <a:rPr lang="pt-BR" altLang="pt-BR" sz="1800" b="1" dirty="0" err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ingeniero</a:t>
            </a:r>
            <a:r>
              <a:rPr lang="pt-BR" altLang="pt-BR" sz="1800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)</a:t>
            </a:r>
            <a:endParaRPr lang="pt-BR" altLang="pt-BR" sz="1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04931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segunda pregunta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franjas de 20 a 29 y 30 a 39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Inundación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ciudades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costeras</a:t>
            </a: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Producción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alimentos y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energía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comprometidas por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agua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Aumento del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costo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vida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Desempleo</a:t>
            </a: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166458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556320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segunda pregunta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franjas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40 o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recursos hídricos y de alimentos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Reducción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biodiversidad</a:t>
            </a: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Epidemias y surgimento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nuevas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enfermedades</a:t>
            </a: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Necesidad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políticas públicas de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vivienda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minimicen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impactos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711255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comunes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segunda pregunta:</a:t>
            </a:r>
          </a:p>
          <a:p>
            <a:pPr>
              <a:buNone/>
            </a:pPr>
            <a:endParaRPr lang="pt-BR" altLang="pt-BR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entrevistados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jóvenes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creen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Brasil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serán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tardíos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resto del mundo,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debido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gran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reserva de recursos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Por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otro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lado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demuestran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preocupación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desempleo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movilidad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urbana.</a:t>
            </a:r>
          </a:p>
          <a:p>
            <a:pPr algn="just"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18956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comunes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segunda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pregunta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entrevistados de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dos franjas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etarias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superiores (50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más) se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preocupan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impactos,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evaluando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alcance de sus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forma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mucho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fuerte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inmediata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jóvenes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</a:t>
            </a:r>
          </a:p>
          <a:p>
            <a:pPr algn="just">
              <a:buNone/>
            </a:pP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Es una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preocupación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común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movilización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entes públicos para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gestionar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crisis</a:t>
            </a:r>
            <a:r>
              <a:rPr lang="pt-BR" altLang="pt-BR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hídrica y energética.</a:t>
            </a:r>
          </a:p>
          <a:p>
            <a:pPr algn="just"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237154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0914" y="1610558"/>
            <a:ext cx="78895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Brasil y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Regiones</a:t>
            </a:r>
            <a:endParaRPr lang="pt-BR" b="1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2015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cálido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historia, como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consecuencia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calentamiento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global. 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ciudad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Río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Janeiro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llegó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registrar temperaturas superiores 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40º C,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sensación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térmica de 47º C,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según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Instituto Nacional de Meteorologia.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medición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temperaturas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comenzó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1915 y, desde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entonces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43,2º C registrados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Río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Janeiro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verano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pasado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fueron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mayor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temperatura observada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ciudad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mismo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otras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capitales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estados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brasileños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marcaron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records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temperaturas altas, como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 35,1º C,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Manaos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 38,6º C y Belém con 38º C. (Instituto Nacional de Meteorologia)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57" y="1700808"/>
            <a:ext cx="7889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agua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“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Esencial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para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supervivencia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humana, fundamental para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mantenimiento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biodiversidad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de todos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ciclos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para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alimentos y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preservación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propia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vida,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agua es um recurso estratégico para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sociedad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empresas y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gobiernos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.” (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Diario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Valor Econômico, 27/09/2016)</a:t>
            </a:r>
          </a:p>
        </p:txBody>
      </p:sp>
    </p:spTree>
    <p:extLst>
      <p:ext uri="{BB962C8B-B14F-4D97-AF65-F5344CB8AC3E}">
        <p14:creationId xmlns:p14="http://schemas.microsoft.com/office/powerpoint/2010/main" val="26252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1493838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Puntos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la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presentación</a:t>
            </a:r>
            <a:endParaRPr lang="pt-BR" altLang="pt-BR" sz="21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071813" y="2348880"/>
            <a:ext cx="3127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1º	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Encuesta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sobre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la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percepción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del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ciudadano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común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acerca de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cambios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climáticos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en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Brasil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500" b="1" dirty="0">
              <a:solidFill>
                <a:srgbClr val="404040"/>
              </a:solidFill>
              <a:latin typeface="Leelawadee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2º	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Algunos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datos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sobre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cambios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,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su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agravamiento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y catástrofes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500" b="1" dirty="0">
              <a:solidFill>
                <a:srgbClr val="404040"/>
              </a:solidFill>
              <a:latin typeface="Leelawadee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3º 	El seguro y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la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minimización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de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efectos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de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los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</a:t>
            </a:r>
            <a:r>
              <a:rPr lang="pt-BR" altLang="pt-BR" sz="1500" b="1" dirty="0" err="1">
                <a:solidFill>
                  <a:srgbClr val="404040"/>
                </a:solidFill>
                <a:latin typeface="Leelawadee" pitchFamily="34" charset="-34"/>
              </a:rPr>
              <a:t>cambios</a:t>
            </a:r>
            <a:r>
              <a:rPr lang="pt-BR" altLang="pt-BR" sz="1500" b="1" dirty="0">
                <a:solidFill>
                  <a:srgbClr val="404040"/>
                </a:solidFill>
                <a:latin typeface="Leelawadee" pitchFamily="34" charset="-34"/>
              </a:rPr>
              <a:t> climáticos</a:t>
            </a:r>
            <a:br>
              <a:rPr lang="pt-BR" altLang="pt-BR" sz="1500" dirty="0">
                <a:solidFill>
                  <a:srgbClr val="404040"/>
                </a:solidFill>
                <a:latin typeface="Leelawadee" pitchFamily="34" charset="-34"/>
              </a:rPr>
            </a:br>
            <a:endParaRPr lang="pt-BR" altLang="pt-BR" sz="1500" dirty="0">
              <a:solidFill>
                <a:srgbClr val="404040"/>
              </a:solidFill>
              <a:latin typeface="Leelawadee" pitchFamily="34" charset="-34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57" y="1700808"/>
            <a:ext cx="78895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agua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Sudeste de Brasil ha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sufrido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últimos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tres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crisis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hídrica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casi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permanente, causada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caída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índice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lluvias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se observa desde 2014, y que se agrava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degradación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vegetación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nativa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entorno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ríos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reservas de agua, como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también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desprecio público, que no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invierte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sector. </a:t>
            </a:r>
          </a:p>
          <a:p>
            <a:pPr algn="just"/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Aunque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ya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suela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aparecer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tapa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diarios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según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Companhia de Água de São Paulo (Sabesp),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Sistema Cantareira, uno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importantes del estado y que abastece 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metrópili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São Paulo,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continúa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teniendo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nivel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insuficiente y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todavía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 utiliza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denominado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volumen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muerto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1515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57" y="1700808"/>
            <a:ext cx="78895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agua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perjuicios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ocasionados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escasez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ya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afectan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62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municipios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dependientes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Cuenca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ríos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Piracicaba,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Capivarí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Jundiaí (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Cuencas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PCJ) ( PROF. ALEXANDRE LUIZ VILELLA) – (Universidade de São Carlos, SP).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“La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crisis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hídrica no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tuvo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 impacto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todavía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mayor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sobre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sector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productivo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dependiente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porque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llegó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junto con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crisis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financiera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(...) que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provocó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 alto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nivel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ociosodad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industria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(...) Durante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periodo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2012 a 2014 cerca de 16 mil industrias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regionales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redujeron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47%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utilización</a:t>
            </a:r>
            <a:r>
              <a:rPr lang="pt-BR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agua.”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 (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Diario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Valor Econômico F4 – 27/09/2016)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56897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2967" y="1700808"/>
            <a:ext cx="78895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Crecidas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seguías</a:t>
            </a:r>
            <a:endParaRPr lang="pt-BR" b="1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 Estado de Santa Catarina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registró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entre 1991 y 2010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12,2%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desastres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ocurridos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Brasil. 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dimensión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del problema se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evidéncia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al considerar que este estado ocupa apenas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1,2% del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territorio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nacional. </a:t>
            </a: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Sur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del país,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ubicación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geográfica y clima, 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más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susceptible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sufrir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desastres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registrando tornados,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crecidas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sequías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oleadas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fuertes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frecuencia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</a:t>
            </a:r>
          </a:p>
          <a:p>
            <a:pPr algn="just"/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precisamente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estado de Santa Catarina donde se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registró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2004,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primer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huracán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alcanzó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costa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brasileña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noviembre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2008 este estado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testigo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intensas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lluvias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que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causaron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graves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inundaciones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innumerables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desprendimientos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fatales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6866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58" y="1628800"/>
            <a:ext cx="7889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Desertificación</a:t>
            </a:r>
            <a:endParaRPr lang="pt-BR" b="1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 Nordeste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brasileño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registró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2015 una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pérdida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49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billones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litros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agua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acelerando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proceso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desertificación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falta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agua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suelo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derivada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alteración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clima y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reducción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cantidad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lluvias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climáticos y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efectos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100" b="1" dirty="0" err="1">
                <a:solidFill>
                  <a:schemeClr val="bg1"/>
                </a:solidFill>
                <a:latin typeface="Leelawadee" pitchFamily="34" charset="-34"/>
              </a:rPr>
              <a:t>en</a:t>
            </a:r>
            <a:r>
              <a:rPr lang="pt-BR" altLang="pt-BR" sz="2100" b="1" dirty="0">
                <a:solidFill>
                  <a:schemeClr val="bg1"/>
                </a:solidFill>
                <a:latin typeface="Leelawadee" pitchFamily="34" charset="-34"/>
              </a:rPr>
              <a:t> Brasil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04472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832371"/>
            <a:ext cx="76014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colaterales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sobre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seguros</a:t>
            </a:r>
          </a:p>
          <a:p>
            <a:pPr algn="just"/>
            <a:endParaRPr lang="pt-BR" b="1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Seguros agrícolas  </a:t>
            </a: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Seguros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Seguros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automóviles</a:t>
            </a:r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Seguros </a:t>
            </a:r>
            <a:r>
              <a:rPr lang="es-ES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patrimoniales</a:t>
            </a:r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25169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1" y="2060848"/>
            <a:ext cx="71287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directos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sobre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seguros </a:t>
            </a:r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agropecuarios</a:t>
            </a:r>
            <a:endParaRPr lang="pt-BR" b="1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recientes desastres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provocados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precipitaciones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torrenciales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vientos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fortísimos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que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provocaron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inundaciones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desprendimientos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tuvieron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gran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impacto sobre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economía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brasileña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búsqueda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una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solución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colocó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al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gobierno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al mercado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asegurador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mesa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discusiones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374617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4375" y="1568981"/>
            <a:ext cx="7786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u="sng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Búsqueda</a:t>
            </a:r>
            <a:r>
              <a:rPr lang="pt-BR" b="1" u="sng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soluciones</a:t>
            </a:r>
            <a:endParaRPr lang="pt-BR" u="sng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Swiss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Re Corporate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Solutions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primero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ofrecer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un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producto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tipo paramétrico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Brasil,.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producto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está dirigido a sectores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economía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directamente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afectados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por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variaciones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inesperadas o severas del clima como 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caso de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empresas de energia com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fuentes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renovables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importantes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agroindustria</a:t>
            </a:r>
            <a: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( Dra. MARIA KAVANAGH)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93869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4375" y="1268760"/>
            <a:ext cx="77866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Seguro Paramétrico</a:t>
            </a: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Es una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nueva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propuesta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para minimizar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pérdidas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sus resultados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financieros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y se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basa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definición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un índice para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ocurrencia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eventos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 </a:t>
            </a:r>
          </a:p>
          <a:p>
            <a:pPr algn="just"/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Características del seguro paramétrico:</a:t>
            </a: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.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Opciones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productos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acuerdo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variable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más  	  se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adecúa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actividad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desarollada</a:t>
            </a:r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.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Independencia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que suceda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un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evento</a:t>
            </a: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.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Semejanza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 una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transacción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financiera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pero simplificada</a:t>
            </a: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. Valor predefinido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conformidad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cliente</a:t>
            </a: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. Período de cobertura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variable</a:t>
            </a:r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45180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75" y="1268760"/>
            <a:ext cx="7786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Seguro de </a:t>
            </a:r>
            <a:r>
              <a:rPr 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endParaRPr lang="pt-BR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desafío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para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Seguro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frente al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surgimientos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nuevas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enfermedades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mayor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grado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contaminación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será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establecer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nuevas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formas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lidiar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creciente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demanda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atención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delinear políticas para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gestión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prevención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seguimiento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enfermedades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crónicas.  </a:t>
            </a:r>
          </a:p>
          <a:p>
            <a:pPr algn="just"/>
            <a:endParaRPr lang="pt-BR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 espera una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mayor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incidencia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problemas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respiratorios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enfermedades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cutáneas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y </a:t>
            </a:r>
            <a:r>
              <a:rPr lang="pt-BR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cardiopatías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5739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14375" y="1500188"/>
            <a:ext cx="7786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r>
              <a:rPr lang="pt-BR" altLang="pt-BR" sz="1400" dirty="0">
                <a:solidFill>
                  <a:srgbClr val="505050"/>
                </a:solidFill>
                <a:latin typeface="Leelawadee" pitchFamily="34" charset="-34"/>
              </a:rPr>
              <a:t> 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pt-BR" altLang="pt-BR" sz="1400" dirty="0">
              <a:solidFill>
                <a:srgbClr val="505050"/>
              </a:solidFill>
              <a:latin typeface="Leelawadee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2753" y="1052736"/>
            <a:ext cx="788950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PROYECTO DE LEY Nº 4549 , DE 2016</a:t>
            </a:r>
          </a:p>
          <a:p>
            <a:pPr algn="ctr"/>
            <a:r>
              <a:rPr lang="pt-BR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(Del Sr. </a:t>
            </a:r>
            <a:r>
              <a:rPr lang="pt-BR" sz="16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Diputado</a:t>
            </a:r>
            <a:r>
              <a:rPr lang="pt-BR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Federal Dr. Jorge Silva)</a:t>
            </a:r>
          </a:p>
          <a:p>
            <a:pPr algn="r"/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Dispone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sobre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contrato de seguro de</a:t>
            </a:r>
          </a:p>
          <a:p>
            <a:pPr algn="r"/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automóviles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para vedar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excepción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</a:t>
            </a:r>
          </a:p>
          <a:p>
            <a:pPr algn="r"/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cobertura a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daños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causados por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endParaRPr lang="pt-BR" sz="1600" b="1" i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r"/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fenómenos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naturaleza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sz="1600" b="1" i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sz="16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clima</a:t>
            </a:r>
            <a:r>
              <a:rPr lang="pt-BR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ctr"/>
            <a:endParaRPr lang="pt-BR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Congreso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Nacional decreta:</a:t>
            </a:r>
          </a:p>
          <a:p>
            <a:pPr algn="just"/>
            <a:endParaRPr lang="pt-BR" sz="1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Art. 1º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contratos de seguro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automóvil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no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podrán</a:t>
            </a:r>
            <a:endParaRPr lang="pt-BR" sz="1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exceptuar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deber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indemnizar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daños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causados por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eventos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endParaRPr lang="pt-BR" sz="1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naturaleza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clima.</a:t>
            </a:r>
          </a:p>
          <a:p>
            <a:pPr algn="just"/>
            <a:endParaRPr lang="pt-BR" sz="1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Párrafo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único. Para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esta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ley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consideran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eventos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naturaleza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del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clima, o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efectos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tempestades,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lluvias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granizo,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crecidas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desmoronamientos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desprendimientos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tierra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piedras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caída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árboles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de grandes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estructuras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terremotos, maremotos,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huracanes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ventanías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además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otros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fenómenos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naturales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gran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energía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poder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destructivo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just"/>
            <a:endParaRPr lang="pt-BR" sz="1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Art. 2º Esta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ley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entra em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vigencia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después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90 (noventa)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días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14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publicación</a:t>
            </a:r>
            <a:r>
              <a:rPr lang="pt-BR" sz="1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oficial.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El seguro y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4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4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76227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3140893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 err="1">
                <a:solidFill>
                  <a:srgbClr val="404040"/>
                </a:solidFill>
                <a:latin typeface="Leelawadee" pitchFamily="34" charset="-34"/>
              </a:rPr>
              <a:t>Encuesta</a:t>
            </a:r>
            <a:br>
              <a:rPr lang="pt-BR" altLang="pt-BR" sz="2100" b="1" dirty="0">
                <a:solidFill>
                  <a:srgbClr val="404040"/>
                </a:solidFill>
                <a:latin typeface="Leelawadee" pitchFamily="34" charset="-34"/>
              </a:rPr>
            </a:br>
            <a:endParaRPr lang="pt-BR" altLang="pt-BR" sz="1500" dirty="0">
              <a:solidFill>
                <a:srgbClr val="404040"/>
              </a:solidFill>
              <a:latin typeface="Leelawadee" pitchFamily="34" charset="-34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1700808"/>
            <a:ext cx="5040560" cy="2880320"/>
          </a:xfrm>
        </p:spPr>
        <p:txBody>
          <a:bodyPr/>
          <a:lstStyle/>
          <a:p>
            <a:pPr eaLnBrk="1" hangingPunct="1"/>
            <a:r>
              <a:rPr lang="pt-BR" alt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ea typeface="ＭＳ Ｐゴシック" pitchFamily="34" charset="-128"/>
              </a:rPr>
              <a:t>¡</a:t>
            </a:r>
            <a:r>
              <a:rPr lang="pt-BR" altLang="pt-BR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ea typeface="ＭＳ Ｐゴシック" pitchFamily="34" charset="-128"/>
              </a:rPr>
              <a:t>Gracias</a:t>
            </a:r>
            <a:r>
              <a:rPr lang="pt-BR" alt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ea typeface="ＭＳ Ｐゴシック" pitchFamily="34" charset="-128"/>
              </a:rPr>
              <a:t>!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355976" y="4856604"/>
            <a:ext cx="3888432" cy="14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chemeClr val="bg1"/>
                </a:solidFill>
                <a:latin typeface="Leelawadee" pitchFamily="34" charset="-34"/>
              </a:rPr>
              <a:t>Maria da Gloria Faria</a:t>
            </a:r>
            <a:br>
              <a:rPr lang="pt-BR" altLang="pt-BR" sz="1500" b="1" dirty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1500" dirty="0">
                <a:solidFill>
                  <a:schemeClr val="bg1"/>
                </a:solidFill>
                <a:latin typeface="Leelawadee" pitchFamily="34" charset="-34"/>
              </a:rPr>
              <a:t>Consultora Jurídica de </a:t>
            </a:r>
            <a:r>
              <a:rPr lang="pt-BR" altLang="pt-BR" sz="1500" dirty="0" err="1">
                <a:solidFill>
                  <a:schemeClr val="bg1"/>
                </a:solidFill>
                <a:latin typeface="Leelawadee" pitchFamily="34" charset="-34"/>
              </a:rPr>
              <a:t>CNseg</a:t>
            </a: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Leelawadee" pitchFamily="34" charset="-34"/>
              </a:rPr>
              <a:t>gloria@cnseg.org.br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22091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331640" y="1484313"/>
            <a:ext cx="6480720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endParaRPr lang="pt-BR" altLang="pt-BR" sz="2000" b="1" dirty="0">
              <a:solidFill>
                <a:srgbClr val="F37435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encuesta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se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realizó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con 52 personas, entrevistadas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personalmente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por whatsapp o por e-mail, que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contestaron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siguientes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preguntas:</a:t>
            </a:r>
          </a:p>
          <a:p>
            <a:pPr>
              <a:buNone/>
            </a:pPr>
            <a:r>
              <a:rPr lang="pt-BR" alt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1 – ¿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Cómo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cree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afectarán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vida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climáticos derivados del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calentamiento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global? </a:t>
            </a:r>
          </a:p>
          <a:p>
            <a:pPr>
              <a:buNone/>
            </a:pP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2 – ¿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Cuál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será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el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impacto de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climáticos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Brasil?</a:t>
            </a:r>
          </a:p>
          <a:p>
            <a:pPr>
              <a:buNone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Universo de entrevistados por franja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y género;</a:t>
            </a:r>
          </a:p>
          <a:p>
            <a:pPr marL="285750" indent="-285750" algn="just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20 a 29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– 05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04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30 a 39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– 06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16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40 a 49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– 03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05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50 a 59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– 02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03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60 a 69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– 03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03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	70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 más – 02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>
              <a:buNone/>
            </a:pP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Total: 52 entrevistados, 21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hombres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31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mujeres</a:t>
            </a: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7984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892254"/>
              </p:ext>
            </p:extLst>
          </p:nvPr>
        </p:nvGraphicFramePr>
        <p:xfrm>
          <a:off x="827584" y="1484313"/>
          <a:ext cx="7272808" cy="39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Universo de entrevistados por franja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;</a:t>
            </a:r>
          </a:p>
          <a:p>
            <a:pPr marL="285750" indent="-285750" algn="just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5605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45916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Universo de entrevistados por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escolaridad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;</a:t>
            </a:r>
          </a:p>
          <a:p>
            <a:pPr marL="285750" indent="-285750" algn="just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5"/>
            <a:ext cx="6765873" cy="34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93457" y="3365411"/>
            <a:ext cx="122701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2 %</a:t>
            </a:r>
          </a:p>
          <a:p>
            <a:endParaRPr lang="pt-BR" sz="1050" dirty="0"/>
          </a:p>
          <a:p>
            <a:r>
              <a:rPr lang="pt-BR" sz="1050" dirty="0"/>
              <a:t>6 %</a:t>
            </a:r>
          </a:p>
          <a:p>
            <a:endParaRPr lang="pt-BR" sz="1050" dirty="0"/>
          </a:p>
          <a:p>
            <a:r>
              <a:rPr lang="pt-BR" sz="1050" dirty="0"/>
              <a:t>92 %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9198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27584" y="1484313"/>
            <a:ext cx="7704856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Curiosidades de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primera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pregunta: </a:t>
            </a:r>
          </a:p>
          <a:p>
            <a:pPr marL="285750" indent="-285750" algn="just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pt-BR" alt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1 – ¿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Cómo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cree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afectarán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su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vida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climáticos derivados del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calentamiento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global?</a:t>
            </a:r>
          </a:p>
          <a:p>
            <a:pPr>
              <a:buNone/>
            </a:pP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buNone/>
            </a:pP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Los dos entrevistados más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jóvenes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de 22 y 25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declararon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prácticamente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no </a:t>
            </a:r>
            <a:r>
              <a:rPr lang="pt-BR" altLang="pt-BR" sz="2000" b="1" dirty="0" err="1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serán</a:t>
            </a:r>
            <a:r>
              <a:rPr lang="pt-BR" altLang="pt-BR" sz="2000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afectados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ya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creen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que no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habrá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b="1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cambios</a:t>
            </a:r>
            <a:r>
              <a:rPr lang="pt-BR" alt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drásticos durante sus vidas.</a:t>
            </a:r>
          </a:p>
          <a:p>
            <a:pPr>
              <a:buNone/>
            </a:pPr>
            <a:endParaRPr lang="pt-BR" alt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111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Leelawadee UI" panose="020B0502040204020203" pitchFamily="34" charset="-34"/>
              <a:cs typeface="Leelawadee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Percepción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Impactos de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los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</a:t>
            </a:r>
            <a:r>
              <a:rPr lang="pt-BR" altLang="pt-BR" sz="2000" b="1" dirty="0" err="1">
                <a:solidFill>
                  <a:schemeClr val="bg1"/>
                </a:solidFill>
                <a:latin typeface="Leelawadee" pitchFamily="34" charset="-34"/>
              </a:rPr>
              <a:t>Cambios</a:t>
            </a:r>
            <a:r>
              <a:rPr lang="pt-BR" altLang="pt-BR" sz="2000" b="1" dirty="0">
                <a:solidFill>
                  <a:schemeClr val="bg1"/>
                </a:solidFill>
                <a:latin typeface="Leelawadee" pitchFamily="34" charset="-34"/>
              </a:rPr>
              <a:t> Climáticos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15616" y="1484313"/>
            <a:ext cx="7171134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80975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80975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80975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Respuestas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más comunes a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primera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pregunta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franjas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etarias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de 20 a 29 y de 30 a 39 </a:t>
            </a:r>
            <a:r>
              <a:rPr lang="pt-BR" altLang="pt-BR" sz="2200" b="1" dirty="0" err="1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años</a:t>
            </a:r>
            <a:r>
              <a:rPr lang="pt-BR" altLang="pt-BR" sz="2200" b="1" dirty="0">
                <a:solidFill>
                  <a:srgbClr val="F37435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</a:t>
            </a: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Incomodidad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y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peor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calidad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vida 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Movilidad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urbana comprometida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Aumento del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costo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de vida, sobre todo gastos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energía</a:t>
            </a: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Salud</a:t>
            </a:r>
            <a:r>
              <a:rPr lang="pt-BR" alt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comprometida</a:t>
            </a:r>
          </a:p>
          <a:p>
            <a:pPr>
              <a:buNone/>
            </a:pPr>
            <a:endParaRPr lang="pt-BR" alt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/>
            <a:endParaRPr lang="pt-BR" altLang="pt-BR" sz="2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endParaRPr lang="pt-BR" altLang="pt-BR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404040"/>
              </a:solidFill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3251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40000"/>
            <a:lumOff val="60000"/>
          </a:schemeClr>
        </a:solidFill>
        <a:ln>
          <a:noFill/>
          <a:headEnd/>
          <a:tailEnd/>
        </a:ln>
        <a:effectLst>
          <a:outerShdw blurRad="40000" dist="38100" dir="5400000" sx="102000" sy="102000" rotWithShape="0">
            <a:srgbClr val="000000">
              <a:alpha val="14000"/>
            </a:srgbClr>
          </a:outerShdw>
        </a:effectLst>
      </a:spPr>
      <a:bodyPr wrap="none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3057</TotalTime>
  <Words>1669</Words>
  <Application>Microsoft Office PowerPoint</Application>
  <PresentationFormat>On-screen Show (4:3)</PresentationFormat>
  <Paragraphs>291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Leelawadee</vt:lpstr>
      <vt:lpstr>Leelawadee UI</vt:lpstr>
      <vt:lpstr>Design padrão</vt:lpstr>
      <vt:lpstr>Breves Comentarios sobre Cuestiones Climáticas en Brasil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de Powerpoint</dc:title>
  <dc:creator>ADMIN</dc:creator>
  <cp:lastModifiedBy>Tim</cp:lastModifiedBy>
  <cp:revision>325</cp:revision>
  <cp:lastPrinted>2016-09-28T13:23:27Z</cp:lastPrinted>
  <dcterms:created xsi:type="dcterms:W3CDTF">2011-06-13T13:26:11Z</dcterms:created>
  <dcterms:modified xsi:type="dcterms:W3CDTF">2016-10-04T13:00:45Z</dcterms:modified>
</cp:coreProperties>
</file>